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326" r:id="rId3"/>
    <p:sldId id="324" r:id="rId4"/>
    <p:sldId id="259" r:id="rId5"/>
    <p:sldId id="323" r:id="rId6"/>
    <p:sldId id="299" r:id="rId7"/>
    <p:sldId id="321" r:id="rId8"/>
    <p:sldId id="320" r:id="rId9"/>
    <p:sldId id="297" r:id="rId10"/>
    <p:sldId id="325" r:id="rId11"/>
    <p:sldId id="298" r:id="rId12"/>
    <p:sldId id="319" r:id="rId13"/>
    <p:sldId id="257" r:id="rId14"/>
    <p:sldId id="301" r:id="rId15"/>
    <p:sldId id="303" r:id="rId16"/>
    <p:sldId id="327" r:id="rId17"/>
    <p:sldId id="312" r:id="rId18"/>
    <p:sldId id="313" r:id="rId19"/>
    <p:sldId id="314" r:id="rId20"/>
    <p:sldId id="328" r:id="rId21"/>
    <p:sldId id="304" r:id="rId22"/>
    <p:sldId id="317" r:id="rId2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C35A8-31EE-4B06-98D1-F3640B604409}">
  <a:tblStyle styleId="{2C0C35A8-31EE-4B06-98D1-F3640B604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2D37EB-A914-4A42-9CBE-EA1083F15C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67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930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46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5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4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9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974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33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05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189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9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567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2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29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4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56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01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92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2028321" y="159819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/>
              <a:t>Building Deep Learning Applications Final Project</a:t>
            </a:r>
            <a:endParaRPr sz="4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B33B3D-0F3A-4ED0-98BA-CEEE9517D5DF}"/>
              </a:ext>
            </a:extLst>
          </p:cNvPr>
          <p:cNvSpPr txBox="1"/>
          <p:nvPr/>
        </p:nvSpPr>
        <p:spPr>
          <a:xfrm>
            <a:off x="1957137" y="3545305"/>
            <a:ext cx="2352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111c71007</a:t>
            </a:r>
            <a:r>
              <a:rPr lang="zh-TW" altLang="en-US" dirty="0"/>
              <a:t> </a:t>
            </a:r>
            <a:r>
              <a:rPr lang="en-US" altLang="zh-TW" dirty="0"/>
              <a:t>Po Kai </a:t>
            </a:r>
            <a:r>
              <a:rPr lang="en-US" altLang="zh-TW" dirty="0" err="1"/>
              <a:t>Su</a:t>
            </a:r>
            <a:endParaRPr lang="en-US" altLang="zh-TW" dirty="0"/>
          </a:p>
          <a:p>
            <a:r>
              <a:rPr lang="en-US" altLang="zh-TW" dirty="0"/>
              <a:t>111318046</a:t>
            </a:r>
            <a:r>
              <a:rPr lang="zh-TW" altLang="en-US" dirty="0"/>
              <a:t> </a:t>
            </a:r>
            <a:r>
              <a:rPr lang="en-US" altLang="zh-TW" dirty="0"/>
              <a:t>Wei Yi Lin</a:t>
            </a:r>
          </a:p>
          <a:p>
            <a:r>
              <a:rPr lang="en-US" altLang="zh-TW" dirty="0"/>
              <a:t>111318053 Jui Yang Tsai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044B79-9A65-4807-B700-59CAC41188E9}"/>
              </a:ext>
            </a:extLst>
          </p:cNvPr>
          <p:cNvSpPr txBox="1"/>
          <p:nvPr/>
        </p:nvSpPr>
        <p:spPr>
          <a:xfrm>
            <a:off x="6069263" y="3673642"/>
            <a:ext cx="173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Professor: K.T. Lai 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Data Introduction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DFE9AF-4FAF-46BA-A85D-677889044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40" y="1266087"/>
            <a:ext cx="6061807" cy="3314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61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Data Introduction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B5B1E5D-296E-4282-AAA7-5F4108829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45"/>
          <a:stretch/>
        </p:blipFill>
        <p:spPr>
          <a:xfrm>
            <a:off x="1359157" y="1381396"/>
            <a:ext cx="5854443" cy="31271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CED816-0EA0-4CFC-97C5-97CC6E54DB68}"/>
              </a:ext>
            </a:extLst>
          </p:cNvPr>
          <p:cNvSpPr/>
          <p:nvPr/>
        </p:nvSpPr>
        <p:spPr>
          <a:xfrm>
            <a:off x="1475874" y="1502610"/>
            <a:ext cx="342358" cy="300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5F14B9-7BFB-440B-882D-B8264094582B}"/>
              </a:ext>
            </a:extLst>
          </p:cNvPr>
          <p:cNvSpPr/>
          <p:nvPr/>
        </p:nvSpPr>
        <p:spPr>
          <a:xfrm>
            <a:off x="1818231" y="1381395"/>
            <a:ext cx="5395369" cy="287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9C9AA91F-E4CF-4A12-AD8A-5EA642B1FB50}"/>
              </a:ext>
            </a:extLst>
          </p:cNvPr>
          <p:cNvSpPr/>
          <p:nvPr/>
        </p:nvSpPr>
        <p:spPr>
          <a:xfrm>
            <a:off x="819251" y="2646947"/>
            <a:ext cx="629886" cy="695158"/>
          </a:xfrm>
          <a:custGeom>
            <a:avLst/>
            <a:gdLst>
              <a:gd name="connsiteX0" fmla="*/ 629886 w 629886"/>
              <a:gd name="connsiteY0" fmla="*/ 695158 h 695158"/>
              <a:gd name="connsiteX1" fmla="*/ 25633 w 629886"/>
              <a:gd name="connsiteY1" fmla="*/ 433137 h 695158"/>
              <a:gd name="connsiteX2" fmla="*/ 116538 w 629886"/>
              <a:gd name="connsiteY2" fmla="*/ 0 h 69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886" h="695158">
                <a:moveTo>
                  <a:pt x="629886" y="695158"/>
                </a:moveTo>
                <a:cubicBezTo>
                  <a:pt x="370538" y="622077"/>
                  <a:pt x="111191" y="548997"/>
                  <a:pt x="25633" y="433137"/>
                </a:cubicBezTo>
                <a:cubicBezTo>
                  <a:pt x="-59925" y="317277"/>
                  <a:pt x="94257" y="73081"/>
                  <a:pt x="116538" y="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571E6A-F441-4DED-A91C-3EA4DE245776}"/>
              </a:ext>
            </a:extLst>
          </p:cNvPr>
          <p:cNvSpPr txBox="1"/>
          <p:nvPr/>
        </p:nvSpPr>
        <p:spPr>
          <a:xfrm>
            <a:off x="433752" y="2074033"/>
            <a:ext cx="925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Labels of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gestures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C6BB3913-8E99-41FD-91F3-43AC1439048D}"/>
              </a:ext>
            </a:extLst>
          </p:cNvPr>
          <p:cNvSpPr/>
          <p:nvPr/>
        </p:nvSpPr>
        <p:spPr>
          <a:xfrm>
            <a:off x="7256379" y="1486568"/>
            <a:ext cx="614947" cy="1174930"/>
          </a:xfrm>
          <a:custGeom>
            <a:avLst/>
            <a:gdLst>
              <a:gd name="connsiteX0" fmla="*/ 0 w 614947"/>
              <a:gd name="connsiteY0" fmla="*/ 0 h 1174930"/>
              <a:gd name="connsiteX1" fmla="*/ 229937 w 614947"/>
              <a:gd name="connsiteY1" fmla="*/ 1149685 h 1174930"/>
              <a:gd name="connsiteX2" fmla="*/ 614947 w 614947"/>
              <a:gd name="connsiteY2" fmla="*/ 780716 h 117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174930">
                <a:moveTo>
                  <a:pt x="0" y="0"/>
                </a:moveTo>
                <a:cubicBezTo>
                  <a:pt x="63723" y="509783"/>
                  <a:pt x="127446" y="1019566"/>
                  <a:pt x="229937" y="1149685"/>
                </a:cubicBezTo>
                <a:cubicBezTo>
                  <a:pt x="332428" y="1279804"/>
                  <a:pt x="538302" y="868948"/>
                  <a:pt x="614947" y="780716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39FC2D-87E4-4574-8BAA-AF1AC5F3F08C}"/>
              </a:ext>
            </a:extLst>
          </p:cNvPr>
          <p:cNvSpPr txBox="1"/>
          <p:nvPr/>
        </p:nvSpPr>
        <p:spPr>
          <a:xfrm>
            <a:off x="7531714" y="1326764"/>
            <a:ext cx="1230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x, y, z, v(visibility) return from human joints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30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57175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Multilayer Perceptron </a:t>
            </a:r>
            <a:br>
              <a:rPr lang="en-US" altLang="zh-TW" dirty="0"/>
            </a:br>
            <a:r>
              <a:rPr lang="en-US" altLang="zh-TW" dirty="0"/>
              <a:t>Structure</a:t>
            </a:r>
            <a:endParaRPr lang="en-US"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26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Structure Introduction</a:t>
            </a:r>
            <a:endParaRPr lang="zh-TW" altLang="en-US"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308D1E0-4D4C-4F70-B3B5-DFD1FDE53D42}"/>
              </a:ext>
            </a:extLst>
          </p:cNvPr>
          <p:cNvSpPr/>
          <p:nvPr/>
        </p:nvSpPr>
        <p:spPr>
          <a:xfrm>
            <a:off x="883374" y="1505243"/>
            <a:ext cx="1638886" cy="5345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Motion Recording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A9D73E7A-6052-4EE8-9AA1-37DF725AD44F}"/>
              </a:ext>
            </a:extLst>
          </p:cNvPr>
          <p:cNvSpPr/>
          <p:nvPr/>
        </p:nvSpPr>
        <p:spPr>
          <a:xfrm>
            <a:off x="1040191" y="2401854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200" dirty="0">
              <a:solidFill>
                <a:schemeClr val="tx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0A49B2F3-2ED1-4D8D-AE5F-B0BFB9909DE5}"/>
              </a:ext>
            </a:extLst>
          </p:cNvPr>
          <p:cNvSpPr/>
          <p:nvPr/>
        </p:nvSpPr>
        <p:spPr>
          <a:xfrm>
            <a:off x="1040191" y="3489756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A7D7C5A-51EA-43C5-AE52-651781CB9765}"/>
              </a:ext>
            </a:extLst>
          </p:cNvPr>
          <p:cNvSpPr/>
          <p:nvPr/>
        </p:nvSpPr>
        <p:spPr>
          <a:xfrm>
            <a:off x="2830114" y="3489756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8A26C3B6-11DE-4F0C-880E-2ED9103FDF1B}"/>
              </a:ext>
            </a:extLst>
          </p:cNvPr>
          <p:cNvSpPr/>
          <p:nvPr/>
        </p:nvSpPr>
        <p:spPr>
          <a:xfrm>
            <a:off x="4572000" y="3489757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27E68153-319E-4177-A3F6-4FA9A095FB1C}"/>
              </a:ext>
            </a:extLst>
          </p:cNvPr>
          <p:cNvSpPr/>
          <p:nvPr/>
        </p:nvSpPr>
        <p:spPr>
          <a:xfrm>
            <a:off x="4572000" y="2401854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3EC5131-43C9-46D1-8389-43B944B72D91}"/>
              </a:ext>
            </a:extLst>
          </p:cNvPr>
          <p:cNvSpPr/>
          <p:nvPr/>
        </p:nvSpPr>
        <p:spPr>
          <a:xfrm>
            <a:off x="4415183" y="1505244"/>
            <a:ext cx="1638886" cy="534572"/>
          </a:xfrm>
          <a:prstGeom prst="roundRect">
            <a:avLst/>
          </a:prstGeom>
          <a:solidFill>
            <a:srgbClr val="FF9999">
              <a:alpha val="25098"/>
            </a:srgbClr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Motion Prediction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C3AB5D-4FDD-4EEC-B253-38ADDC8D2A99}"/>
              </a:ext>
            </a:extLst>
          </p:cNvPr>
          <p:cNvSpPr txBox="1"/>
          <p:nvPr/>
        </p:nvSpPr>
        <p:spPr>
          <a:xfrm>
            <a:off x="1167209" y="2503175"/>
            <a:ext cx="107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OpenCV</a:t>
            </a:r>
          </a:p>
          <a:p>
            <a:pPr algn="ctr"/>
            <a:r>
              <a:rPr lang="en-US" altLang="zh-TW" sz="1200" dirty="0"/>
              <a:t>Video Reading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789453D-BED9-469C-B1AB-1CCF5FA2A71F}"/>
              </a:ext>
            </a:extLst>
          </p:cNvPr>
          <p:cNvSpPr txBox="1"/>
          <p:nvPr/>
        </p:nvSpPr>
        <p:spPr>
          <a:xfrm>
            <a:off x="1167209" y="3614988"/>
            <a:ext cx="107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MediaPipe</a:t>
            </a:r>
            <a:endParaRPr lang="en-US" altLang="zh-TW" sz="1200" dirty="0"/>
          </a:p>
          <a:p>
            <a:pPr algn="ctr"/>
            <a:r>
              <a:rPr lang="en-US" altLang="zh-TW" sz="1200" dirty="0"/>
              <a:t>get</a:t>
            </a:r>
          </a:p>
          <a:p>
            <a:pPr algn="ctr"/>
            <a:r>
              <a:rPr lang="en-US" altLang="zh-TW" sz="1200" dirty="0"/>
              <a:t>Coordinate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4B4FFA-3531-4B25-9E86-DD413451BA4D}"/>
              </a:ext>
            </a:extLst>
          </p:cNvPr>
          <p:cNvSpPr txBox="1"/>
          <p:nvPr/>
        </p:nvSpPr>
        <p:spPr>
          <a:xfrm>
            <a:off x="2957133" y="3684470"/>
            <a:ext cx="107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Coordinate to csv file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DCE1189-351F-4778-8E3B-DE2AA6998E31}"/>
              </a:ext>
            </a:extLst>
          </p:cNvPr>
          <p:cNvSpPr txBox="1"/>
          <p:nvPr/>
        </p:nvSpPr>
        <p:spPr>
          <a:xfrm>
            <a:off x="4699018" y="3707321"/>
            <a:ext cx="107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MLP Training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A5B24E1-9F77-42F4-B47C-BE6B6B26A63C}"/>
              </a:ext>
            </a:extLst>
          </p:cNvPr>
          <p:cNvSpPr txBox="1"/>
          <p:nvPr/>
        </p:nvSpPr>
        <p:spPr>
          <a:xfrm>
            <a:off x="4699018" y="2503176"/>
            <a:ext cx="107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Save</a:t>
            </a:r>
          </a:p>
          <a:p>
            <a:pPr algn="ctr"/>
            <a:r>
              <a:rPr lang="en-US" altLang="zh-TW" sz="1200" dirty="0"/>
              <a:t>Model </a:t>
            </a:r>
          </a:p>
          <a:p>
            <a:pPr algn="ctr"/>
            <a:r>
              <a:rPr lang="en-US" altLang="zh-TW" sz="1200" dirty="0"/>
              <a:t>Weight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7DF2D0D-C84B-4F53-B3F4-2868D5318B2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702817" y="2039815"/>
            <a:ext cx="1" cy="36203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D375245-6459-4AC1-BC41-CE3FFE2DEE7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702818" y="3252949"/>
            <a:ext cx="0" cy="23680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920550-7B3D-4D0E-8684-2908B378AD3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365444" y="3915304"/>
            <a:ext cx="46467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918C424-5866-4AF9-A118-2523B5316C6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155367" y="3915304"/>
            <a:ext cx="416633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CC2EF94-4064-4ADC-8460-69635882FA25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5234627" y="3252949"/>
            <a:ext cx="0" cy="2368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48C0761-C691-4A67-B8C9-722DA2B04AF5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 flipV="1">
            <a:off x="5234626" y="2039816"/>
            <a:ext cx="1" cy="3620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02A0615-6C9D-4C50-8F10-F2EB33DEAAD8}"/>
              </a:ext>
            </a:extLst>
          </p:cNvPr>
          <p:cNvCxnSpPr>
            <a:cxnSpLocks/>
            <a:stCxn id="13" idx="3"/>
            <a:endCxn id="49" idx="1"/>
          </p:cNvCxnSpPr>
          <p:nvPr/>
        </p:nvCxnSpPr>
        <p:spPr>
          <a:xfrm flipV="1">
            <a:off x="6054069" y="1753736"/>
            <a:ext cx="489808" cy="1879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菱形 47">
            <a:extLst>
              <a:ext uri="{FF2B5EF4-FFF2-40B4-BE49-F238E27FC236}">
                <a16:creationId xmlns:a16="http://schemas.microsoft.com/office/drawing/2014/main" id="{60FBD4F1-87AF-4883-88C5-41BCED78CBA5}"/>
              </a:ext>
            </a:extLst>
          </p:cNvPr>
          <p:cNvSpPr/>
          <p:nvPr/>
        </p:nvSpPr>
        <p:spPr>
          <a:xfrm>
            <a:off x="6543877" y="2416091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C884DF2C-9A81-4E70-8B21-D84F3DDFF654}"/>
              </a:ext>
            </a:extLst>
          </p:cNvPr>
          <p:cNvSpPr/>
          <p:nvPr/>
        </p:nvSpPr>
        <p:spPr>
          <a:xfrm>
            <a:off x="6543877" y="1328188"/>
            <a:ext cx="1325253" cy="851095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AAB3099-6DF6-448E-90A4-730EBCE8905B}"/>
              </a:ext>
            </a:extLst>
          </p:cNvPr>
          <p:cNvSpPr txBox="1"/>
          <p:nvPr/>
        </p:nvSpPr>
        <p:spPr>
          <a:xfrm>
            <a:off x="6691683" y="2601898"/>
            <a:ext cx="107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Step</a:t>
            </a:r>
          </a:p>
          <a:p>
            <a:pPr algn="ctr"/>
            <a:r>
              <a:rPr lang="en-US" altLang="zh-TW" sz="1200" dirty="0"/>
              <a:t>Reaction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1E5FAAC-2934-43F2-A844-EAF95FC01B12}"/>
              </a:ext>
            </a:extLst>
          </p:cNvPr>
          <p:cNvSpPr txBox="1"/>
          <p:nvPr/>
        </p:nvSpPr>
        <p:spPr>
          <a:xfrm>
            <a:off x="6670894" y="1519971"/>
            <a:ext cx="107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Snake</a:t>
            </a:r>
          </a:p>
          <a:p>
            <a:pPr algn="ctr"/>
            <a:r>
              <a:rPr lang="en-US" altLang="zh-TW" sz="1200" dirty="0"/>
              <a:t>environment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1BC2A2B-E256-4ABF-BE2A-F5ADFEBF7873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7206504" y="2179283"/>
            <a:ext cx="0" cy="2368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679DA85-1B58-440F-8CD5-1F91923BB0AF}"/>
              </a:ext>
            </a:extLst>
          </p:cNvPr>
          <p:cNvSpPr/>
          <p:nvPr/>
        </p:nvSpPr>
        <p:spPr>
          <a:xfrm>
            <a:off x="6585453" y="3684470"/>
            <a:ext cx="1252475" cy="592215"/>
          </a:xfrm>
          <a:prstGeom prst="roundRect">
            <a:avLst/>
          </a:prstGeom>
          <a:solidFill>
            <a:srgbClr val="FF9999">
              <a:alpha val="25098"/>
            </a:srgbClr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Human Reaction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DDDDC3D-BDDA-4E3F-AE4A-480A0CAE31F1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>
            <a:off x="7206504" y="3267186"/>
            <a:ext cx="5187" cy="41728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AC47022-2E76-4731-B90C-07B7AD0F69EB}"/>
              </a:ext>
            </a:extLst>
          </p:cNvPr>
          <p:cNvCxnSpPr>
            <a:cxnSpLocks/>
          </p:cNvCxnSpPr>
          <p:nvPr/>
        </p:nvCxnSpPr>
        <p:spPr>
          <a:xfrm flipH="1" flipV="1">
            <a:off x="5825169" y="2036731"/>
            <a:ext cx="760284" cy="1946825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Results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2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Result (MLP)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C5E3AF-6354-4452-9E84-CEB815F5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86" y="1325106"/>
            <a:ext cx="5625878" cy="3215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44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Result (MLP)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13086E-03DC-4B82-90B3-D05C3F572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31" y="1635340"/>
            <a:ext cx="6164006" cy="25683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40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Result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test_out_2">
            <a:hlinkClick r:id="" action="ppaction://media"/>
            <a:extLst>
              <a:ext uri="{FF2B5EF4-FFF2-40B4-BE49-F238E27FC236}">
                <a16:creationId xmlns:a16="http://schemas.microsoft.com/office/drawing/2014/main" id="{2BABBFC7-F079-41E7-91DE-0099DAB144E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7785" y="1348092"/>
            <a:ext cx="5531493" cy="3111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36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/>
              <a:t>Problems</a:t>
            </a:r>
            <a:endParaRPr sz="4400"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43321" y="491725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87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Problems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5C0581-630F-4A4F-8A1F-49ACC3CABEAF}"/>
              </a:ext>
            </a:extLst>
          </p:cNvPr>
          <p:cNvSpPr txBox="1"/>
          <p:nvPr/>
        </p:nvSpPr>
        <p:spPr>
          <a:xfrm>
            <a:off x="838180" y="1334690"/>
            <a:ext cx="74676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Only 4 directions data collected (←↑→↓), the transition data between directions are not collected.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FPS drop issue while the real time recognition.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Misdirection issue. </a:t>
            </a:r>
          </a:p>
          <a:p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0C4B76-D8E3-45FD-9CC1-F4FA27C8EBB4}"/>
              </a:ext>
            </a:extLst>
          </p:cNvPr>
          <p:cNvSpPr txBox="1"/>
          <p:nvPr/>
        </p:nvSpPr>
        <p:spPr>
          <a:xfrm>
            <a:off x="1144653" y="35021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Majority Vote algorithm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0F2935-8A63-4E94-8B9C-0BE24E11A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16" y="3915331"/>
            <a:ext cx="5083352" cy="565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Video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8;p17">
            <a:extLst>
              <a:ext uri="{FF2B5EF4-FFF2-40B4-BE49-F238E27FC236}">
                <a16:creationId xmlns:a16="http://schemas.microsoft.com/office/drawing/2014/main" id="{65BC1B2E-C613-47E8-A039-7EE63D6922DD}"/>
              </a:ext>
            </a:extLst>
          </p:cNvPr>
          <p:cNvSpPr txBox="1">
            <a:spLocks/>
          </p:cNvSpPr>
          <p:nvPr/>
        </p:nvSpPr>
        <p:spPr>
          <a:xfrm>
            <a:off x="766290" y="1386045"/>
            <a:ext cx="7139753" cy="324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000"/>
              </a:spcAft>
            </a:pPr>
            <a:endParaRPr lang="en-US" altLang="zh-TW" dirty="0"/>
          </a:p>
        </p:txBody>
      </p:sp>
      <p:pic>
        <p:nvPicPr>
          <p:cNvPr id="2" name="貪吃蛇影片">
            <a:hlinkClick r:id="" action="ppaction://media"/>
            <a:extLst>
              <a:ext uri="{FF2B5EF4-FFF2-40B4-BE49-F238E27FC236}">
                <a16:creationId xmlns:a16="http://schemas.microsoft.com/office/drawing/2014/main" id="{670F4CCA-45B9-4AF9-8ACE-3B102442858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0018" y="1292717"/>
            <a:ext cx="3183964" cy="332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5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377D05-5635-81F2-4F99-E2C8882E2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3" b="12788"/>
          <a:stretch/>
        </p:blipFill>
        <p:spPr>
          <a:xfrm>
            <a:off x="785718" y="2066091"/>
            <a:ext cx="3310807" cy="18556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D525209-FF5D-1F8E-5A53-E22F52A31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26" b="16934"/>
          <a:stretch/>
        </p:blipFill>
        <p:spPr>
          <a:xfrm>
            <a:off x="4387257" y="2068665"/>
            <a:ext cx="3514196" cy="18556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779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Result (MLP)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完整編輯影片">
            <a:hlinkClick r:id="" action="ppaction://media"/>
            <a:extLst>
              <a:ext uri="{FF2B5EF4-FFF2-40B4-BE49-F238E27FC236}">
                <a16:creationId xmlns:a16="http://schemas.microsoft.com/office/drawing/2014/main" id="{D0DE6A26-9EE9-D389-E46E-70FA9037CA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48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Google Shape;427;p37">
            <a:extLst>
              <a:ext uri="{FF2B5EF4-FFF2-40B4-BE49-F238E27FC236}">
                <a16:creationId xmlns:a16="http://schemas.microsoft.com/office/drawing/2014/main" id="{5E74A8E5-D10A-426E-924F-A28468156047}"/>
              </a:ext>
            </a:extLst>
          </p:cNvPr>
          <p:cNvSpPr txBox="1">
            <a:spLocks/>
          </p:cNvSpPr>
          <p:nvPr/>
        </p:nvSpPr>
        <p:spPr>
          <a:xfrm>
            <a:off x="1230009" y="2278444"/>
            <a:ext cx="2181407" cy="85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7200" dirty="0"/>
              <a:t>Thanks!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FB142A2-A3A2-3E9F-FADC-E2EAE773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20" y="1717760"/>
            <a:ext cx="2518871" cy="2824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07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Outline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8;p17">
            <a:extLst>
              <a:ext uri="{FF2B5EF4-FFF2-40B4-BE49-F238E27FC236}">
                <a16:creationId xmlns:a16="http://schemas.microsoft.com/office/drawing/2014/main" id="{65BC1B2E-C613-47E8-A039-7EE63D6922DD}"/>
              </a:ext>
            </a:extLst>
          </p:cNvPr>
          <p:cNvSpPr txBox="1">
            <a:spLocks/>
          </p:cNvSpPr>
          <p:nvPr/>
        </p:nvSpPr>
        <p:spPr>
          <a:xfrm>
            <a:off x="766290" y="1386045"/>
            <a:ext cx="7139753" cy="324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dirty="0"/>
              <a:t>Motivation</a:t>
            </a:r>
          </a:p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dirty="0"/>
              <a:t>Requirements</a:t>
            </a:r>
          </a:p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dirty="0"/>
              <a:t>Data Introduction</a:t>
            </a:r>
          </a:p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dirty="0"/>
              <a:t>Multilayer Perceptron Structure</a:t>
            </a:r>
          </a:p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dirty="0"/>
              <a:t>Results</a:t>
            </a:r>
          </a:p>
          <a:p>
            <a:pPr indent="-457200">
              <a:spcAft>
                <a:spcPts val="1000"/>
              </a:spcAft>
              <a:buFont typeface="+mj-lt"/>
              <a:buAutoNum type="arabicPeriod"/>
            </a:pPr>
            <a:r>
              <a:rPr lang="en-US" altLang="zh-TW" sz="2400" dirty="0"/>
              <a:t>Problems</a:t>
            </a:r>
            <a:endParaRPr lang="en-US" altLang="zh-TW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94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Motivation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Motivation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8;p17">
            <a:extLst>
              <a:ext uri="{FF2B5EF4-FFF2-40B4-BE49-F238E27FC236}">
                <a16:creationId xmlns:a16="http://schemas.microsoft.com/office/drawing/2014/main" id="{65BC1B2E-C613-47E8-A039-7EE63D6922DD}"/>
              </a:ext>
            </a:extLst>
          </p:cNvPr>
          <p:cNvSpPr txBox="1">
            <a:spLocks/>
          </p:cNvSpPr>
          <p:nvPr/>
        </p:nvSpPr>
        <p:spPr>
          <a:xfrm>
            <a:off x="766290" y="1386045"/>
            <a:ext cx="7139753" cy="324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000"/>
              </a:spcAft>
            </a:pPr>
            <a:r>
              <a:rPr lang="en-US" altLang="zh-TW" dirty="0"/>
              <a:t>The webcam people bought during the Covid-19 become useless after Covid.</a:t>
            </a:r>
          </a:p>
          <a:p>
            <a:pPr marL="342900" indent="-342900">
              <a:spcAft>
                <a:spcPts val="1000"/>
              </a:spcAft>
            </a:pPr>
            <a:r>
              <a:rPr lang="en-US" altLang="zh-TW" dirty="0"/>
              <a:t>People stay in front of computers all day and lack exercise.</a:t>
            </a:r>
          </a:p>
          <a:p>
            <a:pPr marL="342900" indent="-342900">
              <a:spcAft>
                <a:spcPts val="1000"/>
              </a:spcAft>
            </a:pPr>
            <a:r>
              <a:rPr lang="en-US" altLang="zh-TW" dirty="0"/>
              <a:t>People gain a lot of stress, a game can help.</a:t>
            </a:r>
          </a:p>
          <a:p>
            <a:pPr marL="342900" indent="-342900">
              <a:spcAft>
                <a:spcPts val="1000"/>
              </a:spcAft>
            </a:pPr>
            <a:r>
              <a:rPr lang="en-US" altLang="zh-TW" dirty="0"/>
              <a:t>This project allows people can do both exercise and gaming in front of their computers</a:t>
            </a:r>
            <a:r>
              <a:rPr lang="zh-TW" altLang="en-US" dirty="0"/>
              <a:t> </a:t>
            </a:r>
            <a:r>
              <a:rPr lang="en-US" altLang="zh-TW" dirty="0"/>
              <a:t>using their bought webcam.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26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30621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Requirements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20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Requirements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8;p17">
            <a:extLst>
              <a:ext uri="{FF2B5EF4-FFF2-40B4-BE49-F238E27FC236}">
                <a16:creationId xmlns:a16="http://schemas.microsoft.com/office/drawing/2014/main" id="{65BC1B2E-C613-47E8-A039-7EE63D6922DD}"/>
              </a:ext>
            </a:extLst>
          </p:cNvPr>
          <p:cNvSpPr txBox="1">
            <a:spLocks/>
          </p:cNvSpPr>
          <p:nvPr/>
        </p:nvSpPr>
        <p:spPr>
          <a:xfrm>
            <a:off x="766290" y="1386045"/>
            <a:ext cx="3805710" cy="330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spcAft>
                <a:spcPts val="1000"/>
              </a:spcAft>
            </a:pPr>
            <a:r>
              <a:rPr lang="en-US" altLang="zh-TW" sz="1600" dirty="0" err="1"/>
              <a:t>Keras</a:t>
            </a:r>
            <a:r>
              <a:rPr lang="en-US" altLang="zh-TW" sz="1600" dirty="0"/>
              <a:t> 2.9.0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 err="1"/>
              <a:t>Tensorflow</a:t>
            </a:r>
            <a:r>
              <a:rPr lang="en-US" altLang="zh-TW" sz="1600" dirty="0"/>
              <a:t> 2.6.0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Matplotlib 3.4.2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 err="1"/>
              <a:t>MediaPipe</a:t>
            </a:r>
            <a:r>
              <a:rPr lang="en-US" altLang="zh-TW" sz="1600" dirty="0"/>
              <a:t> 0.8.9.1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 err="1"/>
              <a:t>Numpy</a:t>
            </a:r>
            <a:r>
              <a:rPr lang="en-US" altLang="zh-TW" sz="1600" dirty="0"/>
              <a:t> 1.22.3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Pandas 1.3.4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OpenCV-python 4.5.5.62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 err="1"/>
              <a:t>pygame</a:t>
            </a:r>
            <a:r>
              <a:rPr lang="en-US" altLang="zh-TW" sz="1600" dirty="0"/>
              <a:t> 2.3.0</a:t>
            </a:r>
            <a:endParaRPr lang="zh-TW" altLang="en-US" sz="1600" dirty="0"/>
          </a:p>
          <a:p>
            <a:pPr marL="285750" indent="-285750">
              <a:spcAft>
                <a:spcPts val="1000"/>
              </a:spcAft>
            </a:pPr>
            <a:endParaRPr lang="zh-TW" altLang="en-US" sz="1600" dirty="0"/>
          </a:p>
        </p:txBody>
      </p:sp>
      <p:sp>
        <p:nvSpPr>
          <p:cNvPr id="2" name="Google Shape;198;p17">
            <a:extLst>
              <a:ext uri="{FF2B5EF4-FFF2-40B4-BE49-F238E27FC236}">
                <a16:creationId xmlns:a16="http://schemas.microsoft.com/office/drawing/2014/main" id="{0358A3DC-2CFE-ED13-5C16-234CD3DED192}"/>
              </a:ext>
            </a:extLst>
          </p:cNvPr>
          <p:cNvSpPr txBox="1">
            <a:spLocks/>
          </p:cNvSpPr>
          <p:nvPr/>
        </p:nvSpPr>
        <p:spPr>
          <a:xfrm>
            <a:off x="4572000" y="1386046"/>
            <a:ext cx="3805710" cy="262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CAMERA:</a:t>
            </a:r>
            <a:r>
              <a:rPr lang="zh-TW" altLang="en-US" sz="1600" dirty="0"/>
              <a:t> </a:t>
            </a:r>
            <a:r>
              <a:rPr lang="en-US" altLang="zh-TW" sz="1600" dirty="0"/>
              <a:t>Logitech c270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OS:</a:t>
            </a:r>
            <a:r>
              <a:rPr lang="zh-TW" altLang="en-US" sz="1600" dirty="0"/>
              <a:t> </a:t>
            </a:r>
            <a:r>
              <a:rPr lang="en-US" altLang="zh-TW" sz="1600" dirty="0"/>
              <a:t>Windows 11 64bits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CPU:</a:t>
            </a:r>
            <a:r>
              <a:rPr lang="zh-TW" altLang="en-US" sz="1600" dirty="0"/>
              <a:t> </a:t>
            </a:r>
            <a:r>
              <a:rPr lang="en-US" altLang="zh-TW" sz="1600" dirty="0"/>
              <a:t>AMD Ryzen R9-5900Hs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RAM:</a:t>
            </a:r>
            <a:r>
              <a:rPr lang="zh-TW" altLang="en-US" sz="1600" dirty="0"/>
              <a:t> </a:t>
            </a:r>
            <a:r>
              <a:rPr lang="en-US" altLang="zh-TW" sz="1600" dirty="0"/>
              <a:t>32GB</a:t>
            </a:r>
          </a:p>
          <a:p>
            <a:pPr marL="285750" indent="-285750">
              <a:spcAft>
                <a:spcPts val="1000"/>
              </a:spcAft>
            </a:pPr>
            <a:r>
              <a:rPr lang="en-US" altLang="zh-TW" sz="1600" dirty="0"/>
              <a:t>GPU: Nvidia-RTX3060</a:t>
            </a:r>
            <a:endParaRPr lang="zh-TW" altLang="en-US" sz="1600" dirty="0"/>
          </a:p>
          <a:p>
            <a:pPr marL="285750" indent="-285750">
              <a:spcAft>
                <a:spcPts val="1000"/>
              </a:spcAft>
            </a:pPr>
            <a:endParaRPr lang="zh-TW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4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450" y="230621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Data Introduction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24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Data Introduction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AE6D6F-0155-4F81-9A75-E500FAEB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6" y="1317343"/>
            <a:ext cx="3312942" cy="15692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E733D7-0EBB-4E7A-9B78-A95CECB3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69" y="1317343"/>
            <a:ext cx="3312942" cy="15602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2FDEE3-3AB8-4ED2-8648-6DC8A036D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50" y="3011534"/>
            <a:ext cx="3334508" cy="15692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E4E2748-42AF-4E28-B334-1424BC813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352" y="3020615"/>
            <a:ext cx="3314759" cy="1560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5715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</TotalTime>
  <Words>260</Words>
  <Application>Microsoft Office PowerPoint</Application>
  <PresentationFormat>如螢幕大小 (16:9)</PresentationFormat>
  <Paragraphs>93</Paragraphs>
  <Slides>22</Slides>
  <Notes>22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Amatic SC</vt:lpstr>
      <vt:lpstr>Arial</vt:lpstr>
      <vt:lpstr>Nunito</vt:lpstr>
      <vt:lpstr>Calibri</vt:lpstr>
      <vt:lpstr>Curio template</vt:lpstr>
      <vt:lpstr>Building Deep Learning Applications Final Project</vt:lpstr>
      <vt:lpstr>Video</vt:lpstr>
      <vt:lpstr>Outline</vt:lpstr>
      <vt:lpstr>Motivation</vt:lpstr>
      <vt:lpstr>Motivation</vt:lpstr>
      <vt:lpstr>Requirements</vt:lpstr>
      <vt:lpstr>Requirements</vt:lpstr>
      <vt:lpstr>Data Introduction</vt:lpstr>
      <vt:lpstr>Data Introduction</vt:lpstr>
      <vt:lpstr>Data Introduction</vt:lpstr>
      <vt:lpstr>Data Introduction</vt:lpstr>
      <vt:lpstr>Multilayer Perceptron  Structure</vt:lpstr>
      <vt:lpstr>Structure Introduction</vt:lpstr>
      <vt:lpstr>Results</vt:lpstr>
      <vt:lpstr>Result (MLP)</vt:lpstr>
      <vt:lpstr>Result (MLP)</vt:lpstr>
      <vt:lpstr>Result</vt:lpstr>
      <vt:lpstr>Problems</vt:lpstr>
      <vt:lpstr>Problems</vt:lpstr>
      <vt:lpstr>Problems</vt:lpstr>
      <vt:lpstr>Result (MLP)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資料科學期末報告</dc:title>
  <dc:creator>POKAI</dc:creator>
  <cp:lastModifiedBy>蘇柏凱</cp:lastModifiedBy>
  <cp:revision>39</cp:revision>
  <dcterms:modified xsi:type="dcterms:W3CDTF">2024-08-13T13:41:48Z</dcterms:modified>
</cp:coreProperties>
</file>